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6" r:id="rId3"/>
    <p:sldId id="257" r:id="rId4"/>
    <p:sldId id="259" r:id="rId5"/>
    <p:sldId id="260" r:id="rId6"/>
    <p:sldId id="258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979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>
        <p:scale>
          <a:sx n="109" d="100"/>
          <a:sy n="109" d="100"/>
        </p:scale>
        <p:origin x="-549" y="-4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ADBF-9B10-7FA3-FD34-C5D6F4790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7EC25E-1014-83AE-C3A5-8734144B8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48B268-5947-738D-5283-E7E8EE3A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07B8B0-30EC-2300-ADF8-8F7014CB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294A45-51E9-8262-3CE8-081A3D39A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600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679CE-8F5B-98ED-9DBD-F5CF60C6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D60366-38E7-8C9C-2C5F-C9605649B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F60369-5AC0-8963-BF1E-BA557F84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946CA9-9A9F-66C9-B9DD-2365A1B4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6E5EA2-39B9-8388-AC2D-237D6909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16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C9BDEC-AE29-7D4B-1706-2314A8EDE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8036A4-B81E-B246-4FCD-463000773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DE61FF-F73D-FD29-16A5-26E0166F4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86D7D8-A0F4-E8B8-3DF7-930F6334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1DFE71-B04F-14FE-7AA4-5BAAF798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081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955F23-1D39-834E-A409-9AC17BD76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15F7B-CE6E-6D4A-B5AB-BDDDCD95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F8AF7-5DF2-EB49-AC54-6BEB41FC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23CAB6B-7A5A-6B4E-A033-229957EF0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1964531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6E152E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92E3075-A055-6542-91AB-F62814FD3E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429001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6144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32A65-0963-D457-B923-C8807570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7B0C12-A8BB-25D0-0E3A-6B08DD69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9069E1-7063-C05B-A720-7F9C9F2D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DEE389-228E-726D-741D-80F0B638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ABCC0B-0206-9CC3-0F46-EB86A760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4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6FECD-16EA-DB4F-925A-93949973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C26E2D-CE23-F1C0-1322-639F83F7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DB1DDD-D494-EA8B-D21E-B49CFDCA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3B6D86-92DB-F39B-C5C7-9673BDD39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E3E56F-101F-4D84-8E90-88E98717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26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886AE-6057-6B77-9B21-3B7709F9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B98906-8412-BB14-F8CD-6F2461AB1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261B5F-472B-9893-565B-DF3CC6FD8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062CA2-A6E5-C28A-35EC-30414928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7BDA8A-C4F2-C66C-4CE7-4B6B4DE9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3CCBAD-DEEB-A2E4-DCBE-20528CF2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401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C8896-801E-1088-56E4-340FB270E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4C0EB2-0019-2CFE-820E-09B74716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D82CDD6-AA24-F8EB-30B2-C12A34FBE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CFF185-8536-AB80-1396-68E517EA3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381CDA-D9CE-FD99-9DE7-272FD5359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7B1212E-35B0-FC11-F982-F3CFB96E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5A9E6C-583F-C175-1C80-BD2E3A99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51F1BC-DEF1-0AF5-77F9-81F554D5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5451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53CE2-37F9-0B5E-B9E0-86827122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B5B73B-9F25-EB86-75FB-2799CC5D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1CB68D-6FE0-70A1-CB4C-8FAE2CAA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A45266-85EA-F7C6-006C-8C393724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960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8F71C68-39A6-F448-BE9B-F097CABE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453D0F-1356-4252-635B-997638BA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2337EA-B05B-635D-D3C9-4B94D2FB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77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45A30-3C25-69EF-9D42-B8550D3E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4D3926-8118-BA37-477D-347CE185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402AF1-AD1E-3FC7-E046-27FF08F8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26A085-C691-BFA4-7695-C032CAD7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3DE4A-F074-40D2-38E2-E53F1FB5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E5F8DD-DA2E-B65D-3092-B71807C1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6271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020C0-DBAF-C9A3-5969-6E69D837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48AE21-414B-3E61-7389-D23663D8A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78B68F-48AD-B93E-17E0-FCE06A189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6E2C31-7F71-39C2-7FC3-5E130EC2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CFDE1B-41EF-0825-F793-5EB52270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248865-C8F6-83E4-1D86-167EB937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156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8E527D-AC21-A1A9-0D64-B93E7DD38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2C85BC-F5A9-94E5-DEAA-80B850924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DC3A42-1B1F-E2B9-68B3-FFAF596C1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3CCBB-FA4F-481E-912E-D3D97DB6DD89}" type="datetimeFigureOut">
              <a:rPr lang="es-MX" smtClean="0"/>
              <a:t>03/10/2023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241DB9-5703-285D-E48C-5BD8C568D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C9B1B-D802-2280-52A6-329B3315E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499A8-9493-4818-80E4-CB16474C2C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201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01BD8-478B-FC41-A365-FDA2445B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12" y="2373456"/>
            <a:ext cx="11465560" cy="1325563"/>
          </a:xfrm>
        </p:spPr>
        <p:txBody>
          <a:bodyPr>
            <a:normAutofit/>
          </a:bodyPr>
          <a:lstStyle/>
          <a:p>
            <a:r>
              <a:rPr lang="es-MX" sz="3200" dirty="0"/>
              <a:t>Prontuario de migración interna de México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0A010-9AB8-4C47-8539-EFC40E406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Avances 03 / 10 / 2023</a:t>
            </a:r>
          </a:p>
          <a:p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FD49D9-F294-EC4B-A873-EF1003EB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6" y="5488905"/>
            <a:ext cx="7806690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0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AB6A7D0E-8783-4CA5-A376-A03CF8A85B39}"/>
              </a:ext>
            </a:extLst>
          </p:cNvPr>
          <p:cNvSpPr txBox="1"/>
          <p:nvPr/>
        </p:nvSpPr>
        <p:spPr>
          <a:xfrm rot="16200000">
            <a:off x="9663263" y="4329263"/>
            <a:ext cx="4472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</a:t>
            </a:r>
            <a:r>
              <a:rPr lang="es-MX" sz="3200" dirty="0" err="1">
                <a:solidFill>
                  <a:srgbClr val="797979"/>
                </a:solidFill>
                <a:latin typeface="Montserrat SemiBold" panose="00000700000000000000" pitchFamily="2" charset="0"/>
              </a:rPr>
              <a:t>intramunicipal</a:t>
            </a:r>
            <a:endParaRPr lang="es-MX" sz="3200" dirty="0">
              <a:solidFill>
                <a:srgbClr val="797979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6903CC-2E66-14E1-B29E-ABA16244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1" y="1254408"/>
            <a:ext cx="5650178" cy="540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7AC8EEC-CA76-8466-6356-F75EE26683B4}"/>
              </a:ext>
            </a:extLst>
          </p:cNvPr>
          <p:cNvSpPr txBox="1"/>
          <p:nvPr/>
        </p:nvSpPr>
        <p:spPr>
          <a:xfrm>
            <a:off x="878669" y="298101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17E321B-6457-DC9E-0493-ADBCA7EF8452}"/>
              </a:ext>
            </a:extLst>
          </p:cNvPr>
          <p:cNvSpPr txBox="1"/>
          <p:nvPr/>
        </p:nvSpPr>
        <p:spPr>
          <a:xfrm>
            <a:off x="970972" y="57044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26DA78-E664-365B-CBA2-0D802835C109}"/>
              </a:ext>
            </a:extLst>
          </p:cNvPr>
          <p:cNvSpPr txBox="1"/>
          <p:nvPr/>
        </p:nvSpPr>
        <p:spPr>
          <a:xfrm>
            <a:off x="6249879" y="1010066"/>
            <a:ext cx="5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accent1">
                    <a:lumMod val="50000"/>
                  </a:schemeClr>
                </a:solidFill>
                <a:latin typeface="Montserrat Medium" panose="00000600000000000000" pitchFamily="2" charset="0"/>
              </a:rPr>
              <a:t>Principales flujos migratorios de la ZMVM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52DDA87-772F-D6E6-37D1-14CA2820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69" y="1287065"/>
            <a:ext cx="5095875" cy="50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7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58500DD-224A-0142-F81B-6567431A4EE0}"/>
              </a:ext>
            </a:extLst>
          </p:cNvPr>
          <p:cNvSpPr txBox="1"/>
          <p:nvPr/>
        </p:nvSpPr>
        <p:spPr>
          <a:xfrm rot="16200000">
            <a:off x="9660057" y="4329263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intermunicipal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C6E652-8217-45B9-8617-B16B19893EA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611" y="881014"/>
            <a:ext cx="5278695" cy="576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07FC0B5-B194-EEF1-1335-02D486E76751}"/>
              </a:ext>
            </a:extLst>
          </p:cNvPr>
          <p:cNvSpPr txBox="1"/>
          <p:nvPr/>
        </p:nvSpPr>
        <p:spPr>
          <a:xfrm>
            <a:off x="878669" y="298101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9D5301A-89E4-3A3B-9995-5FE56A344DE3}"/>
              </a:ext>
            </a:extLst>
          </p:cNvPr>
          <p:cNvSpPr txBox="1"/>
          <p:nvPr/>
        </p:nvSpPr>
        <p:spPr>
          <a:xfrm>
            <a:off x="970972" y="57044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4327E0A-D6E6-ADB0-907E-AE834C04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6" y="1853632"/>
            <a:ext cx="5038725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5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B978DBC-AA42-6843-9738-66665889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3" y="826269"/>
            <a:ext cx="5829299" cy="5760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04A9A50-CFA1-67B6-A0A3-3AD7FD886B6A}"/>
              </a:ext>
            </a:extLst>
          </p:cNvPr>
          <p:cNvSpPr txBox="1"/>
          <p:nvPr/>
        </p:nvSpPr>
        <p:spPr>
          <a:xfrm>
            <a:off x="792944" y="271731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FA2C36-E3F8-F200-DCDA-72547A5DA543}"/>
              </a:ext>
            </a:extLst>
          </p:cNvPr>
          <p:cNvSpPr txBox="1"/>
          <p:nvPr/>
        </p:nvSpPr>
        <p:spPr>
          <a:xfrm>
            <a:off x="885247" y="54407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84A956-08C1-5B1C-C7E0-B6BF0169CAE6}"/>
              </a:ext>
            </a:extLst>
          </p:cNvPr>
          <p:cNvSpPr txBox="1"/>
          <p:nvPr/>
        </p:nvSpPr>
        <p:spPr>
          <a:xfrm rot="16200000">
            <a:off x="9183547" y="3760096"/>
            <a:ext cx="540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</a:t>
            </a:r>
            <a:r>
              <a:rPr lang="es-MX" sz="3200" dirty="0" err="1">
                <a:solidFill>
                  <a:srgbClr val="797979"/>
                </a:solidFill>
                <a:latin typeface="Montserrat SemiBold" panose="00000700000000000000" pitchFamily="2" charset="0"/>
              </a:rPr>
              <a:t>intrametropolitano</a:t>
            </a:r>
            <a:endParaRPr lang="es-MX" sz="3200" dirty="0">
              <a:solidFill>
                <a:srgbClr val="797979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99B7D22-8064-981F-D6E0-242D7EDD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48" y="1123681"/>
            <a:ext cx="5476875" cy="546258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01F99AE-6322-6D35-1EA6-0A4C4486FCC4}"/>
              </a:ext>
            </a:extLst>
          </p:cNvPr>
          <p:cNvSpPr txBox="1"/>
          <p:nvPr/>
        </p:nvSpPr>
        <p:spPr>
          <a:xfrm>
            <a:off x="5788014" y="846682"/>
            <a:ext cx="5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accent1">
                    <a:lumMod val="50000"/>
                  </a:schemeClr>
                </a:solidFill>
                <a:latin typeface="Montserrat Medium" panose="00000600000000000000" pitchFamily="2" charset="0"/>
              </a:rPr>
              <a:t>Principales flujos migratorios de la ZMVM</a:t>
            </a:r>
          </a:p>
        </p:txBody>
      </p:sp>
    </p:spTree>
    <p:extLst>
      <p:ext uri="{BB962C8B-B14F-4D97-AF65-F5344CB8AC3E}">
        <p14:creationId xmlns:p14="http://schemas.microsoft.com/office/powerpoint/2010/main" val="283992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5" descr="Line arrow: Horizontal U-turn with solid fill">
            <a:extLst>
              <a:ext uri="{FF2B5EF4-FFF2-40B4-BE49-F238E27FC236}">
                <a16:creationId xmlns:a16="http://schemas.microsoft.com/office/drawing/2014/main" id="{46845D9C-77A0-83C3-A749-8729216874C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978735" y="2976211"/>
            <a:ext cx="2628900" cy="1006327"/>
          </a:xfrm>
          <a:custGeom>
            <a:avLst/>
            <a:gdLst>
              <a:gd name="connsiteX0" fmla="*/ 0 w 5257799"/>
              <a:gd name="connsiteY0" fmla="*/ 2012654 h 2012654"/>
              <a:gd name="connsiteX1" fmla="*/ 1563747 w 5257799"/>
              <a:gd name="connsiteY1" fmla="*/ 2012654 h 2012654"/>
              <a:gd name="connsiteX2" fmla="*/ 3218121 w 5257799"/>
              <a:gd name="connsiteY2" fmla="*/ 2012654 h 2012654"/>
              <a:gd name="connsiteX3" fmla="*/ 4243939 w 5257799"/>
              <a:gd name="connsiteY3" fmla="*/ 2012654 h 2012654"/>
              <a:gd name="connsiteX4" fmla="*/ 5257799 w 5257799"/>
              <a:gd name="connsiteY4" fmla="*/ 1006326 h 2012654"/>
              <a:gd name="connsiteX5" fmla="*/ 4243939 w 5257799"/>
              <a:gd name="connsiteY5" fmla="*/ 0 h 2012654"/>
              <a:gd name="connsiteX6" fmla="*/ 2940386 w 5257799"/>
              <a:gd name="connsiteY6" fmla="*/ 0 h 2012654"/>
              <a:gd name="connsiteX7" fmla="*/ 2940387 w 5257799"/>
              <a:gd name="connsiteY7" fmla="*/ 2 h 2012654"/>
              <a:gd name="connsiteX8" fmla="*/ 2929985 w 5257799"/>
              <a:gd name="connsiteY8" fmla="*/ 206009 h 2012654"/>
              <a:gd name="connsiteX9" fmla="*/ 2913283 w 5257799"/>
              <a:gd name="connsiteY9" fmla="*/ 317788 h 2012654"/>
              <a:gd name="connsiteX10" fmla="*/ 4238603 w 5257799"/>
              <a:gd name="connsiteY10" fmla="*/ 317788 h 2012654"/>
              <a:gd name="connsiteX11" fmla="*/ 4932297 w 5257799"/>
              <a:gd name="connsiteY11" fmla="*/ 1006326 h 2012654"/>
              <a:gd name="connsiteX12" fmla="*/ 4238603 w 5257799"/>
              <a:gd name="connsiteY12" fmla="*/ 1694866 h 2012654"/>
              <a:gd name="connsiteX13" fmla="*/ 3218121 w 5257799"/>
              <a:gd name="connsiteY13" fmla="*/ 1694866 h 2012654"/>
              <a:gd name="connsiteX14" fmla="*/ 2013585 w 5257799"/>
              <a:gd name="connsiteY14" fmla="*/ 1694866 h 2012654"/>
              <a:gd name="connsiteX15" fmla="*/ 0 w 5257799"/>
              <a:gd name="connsiteY15" fmla="*/ 1694866 h 20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57799" h="2012654">
                <a:moveTo>
                  <a:pt x="0" y="2012654"/>
                </a:moveTo>
                <a:lnTo>
                  <a:pt x="1563747" y="2012654"/>
                </a:lnTo>
                <a:lnTo>
                  <a:pt x="3218121" y="2012654"/>
                </a:lnTo>
                <a:lnTo>
                  <a:pt x="4243939" y="2012654"/>
                </a:lnTo>
                <a:cubicBezTo>
                  <a:pt x="4804231" y="2012654"/>
                  <a:pt x="5257799" y="1562455"/>
                  <a:pt x="5257799" y="1006326"/>
                </a:cubicBezTo>
                <a:cubicBezTo>
                  <a:pt x="5257799" y="450198"/>
                  <a:pt x="4804231" y="0"/>
                  <a:pt x="4243939" y="0"/>
                </a:cubicBezTo>
                <a:lnTo>
                  <a:pt x="2940386" y="0"/>
                </a:lnTo>
                <a:lnTo>
                  <a:pt x="2940387" y="2"/>
                </a:lnTo>
                <a:lnTo>
                  <a:pt x="2929985" y="206009"/>
                </a:lnTo>
                <a:lnTo>
                  <a:pt x="2913283" y="317788"/>
                </a:lnTo>
                <a:lnTo>
                  <a:pt x="4238603" y="317788"/>
                </a:lnTo>
                <a:cubicBezTo>
                  <a:pt x="4622802" y="317788"/>
                  <a:pt x="4932297" y="624982"/>
                  <a:pt x="4932297" y="1006326"/>
                </a:cubicBezTo>
                <a:cubicBezTo>
                  <a:pt x="4932297" y="1387672"/>
                  <a:pt x="4622802" y="1694866"/>
                  <a:pt x="4238603" y="1694866"/>
                </a:cubicBezTo>
                <a:lnTo>
                  <a:pt x="3218121" y="1694866"/>
                </a:lnTo>
                <a:lnTo>
                  <a:pt x="2013585" y="1694866"/>
                </a:lnTo>
                <a:lnTo>
                  <a:pt x="0" y="169486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 w="4534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5" name="Freeform: Shape 26" descr="Line arrow: Horizontal U-turn with solid fill">
            <a:extLst>
              <a:ext uri="{FF2B5EF4-FFF2-40B4-BE49-F238E27FC236}">
                <a16:creationId xmlns:a16="http://schemas.microsoft.com/office/drawing/2014/main" id="{99E618DD-94C5-B8AF-C935-55DCBAA727E1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1320801" y="2434646"/>
            <a:ext cx="2628900" cy="1006327"/>
          </a:xfrm>
          <a:custGeom>
            <a:avLst/>
            <a:gdLst>
              <a:gd name="connsiteX0" fmla="*/ 4243939 w 5257799"/>
              <a:gd name="connsiteY0" fmla="*/ 0 h 2012654"/>
              <a:gd name="connsiteX1" fmla="*/ 2940386 w 5257799"/>
              <a:gd name="connsiteY1" fmla="*/ 0 h 2012654"/>
              <a:gd name="connsiteX2" fmla="*/ 2940387 w 5257799"/>
              <a:gd name="connsiteY2" fmla="*/ 2 h 2012654"/>
              <a:gd name="connsiteX3" fmla="*/ 2929985 w 5257799"/>
              <a:gd name="connsiteY3" fmla="*/ 206009 h 2012654"/>
              <a:gd name="connsiteX4" fmla="*/ 2913283 w 5257799"/>
              <a:gd name="connsiteY4" fmla="*/ 317788 h 2012654"/>
              <a:gd name="connsiteX5" fmla="*/ 4238603 w 5257799"/>
              <a:gd name="connsiteY5" fmla="*/ 317788 h 2012654"/>
              <a:gd name="connsiteX6" fmla="*/ 4932297 w 5257799"/>
              <a:gd name="connsiteY6" fmla="*/ 1006326 h 2012654"/>
              <a:gd name="connsiteX7" fmla="*/ 4238603 w 5257799"/>
              <a:gd name="connsiteY7" fmla="*/ 1694866 h 2012654"/>
              <a:gd name="connsiteX8" fmla="*/ 3218121 w 5257799"/>
              <a:gd name="connsiteY8" fmla="*/ 1694866 h 2012654"/>
              <a:gd name="connsiteX9" fmla="*/ 2013585 w 5257799"/>
              <a:gd name="connsiteY9" fmla="*/ 1694866 h 2012654"/>
              <a:gd name="connsiteX10" fmla="*/ 0 w 5257799"/>
              <a:gd name="connsiteY10" fmla="*/ 1694866 h 2012654"/>
              <a:gd name="connsiteX11" fmla="*/ 0 w 5257799"/>
              <a:gd name="connsiteY11" fmla="*/ 2012654 h 2012654"/>
              <a:gd name="connsiteX12" fmla="*/ 1563747 w 5257799"/>
              <a:gd name="connsiteY12" fmla="*/ 2012654 h 2012654"/>
              <a:gd name="connsiteX13" fmla="*/ 3218121 w 5257799"/>
              <a:gd name="connsiteY13" fmla="*/ 2012654 h 2012654"/>
              <a:gd name="connsiteX14" fmla="*/ 4243939 w 5257799"/>
              <a:gd name="connsiteY14" fmla="*/ 2012654 h 2012654"/>
              <a:gd name="connsiteX15" fmla="*/ 5257799 w 5257799"/>
              <a:gd name="connsiteY15" fmla="*/ 1006326 h 2012654"/>
              <a:gd name="connsiteX16" fmla="*/ 4243939 w 5257799"/>
              <a:gd name="connsiteY16" fmla="*/ 0 h 20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57799" h="2012654">
                <a:moveTo>
                  <a:pt x="4243939" y="0"/>
                </a:moveTo>
                <a:lnTo>
                  <a:pt x="2940386" y="0"/>
                </a:lnTo>
                <a:lnTo>
                  <a:pt x="2940387" y="2"/>
                </a:lnTo>
                <a:lnTo>
                  <a:pt x="2929985" y="206009"/>
                </a:lnTo>
                <a:lnTo>
                  <a:pt x="2913283" y="317788"/>
                </a:lnTo>
                <a:lnTo>
                  <a:pt x="4238603" y="317788"/>
                </a:lnTo>
                <a:cubicBezTo>
                  <a:pt x="4622802" y="317788"/>
                  <a:pt x="4932297" y="624982"/>
                  <a:pt x="4932297" y="1006326"/>
                </a:cubicBezTo>
                <a:cubicBezTo>
                  <a:pt x="4932297" y="1387672"/>
                  <a:pt x="4622802" y="1694866"/>
                  <a:pt x="4238603" y="1694866"/>
                </a:cubicBezTo>
                <a:lnTo>
                  <a:pt x="3218121" y="1694866"/>
                </a:lnTo>
                <a:lnTo>
                  <a:pt x="2013585" y="1694866"/>
                </a:lnTo>
                <a:lnTo>
                  <a:pt x="0" y="1694866"/>
                </a:lnTo>
                <a:lnTo>
                  <a:pt x="0" y="2012654"/>
                </a:lnTo>
                <a:lnTo>
                  <a:pt x="1563747" y="2012654"/>
                </a:lnTo>
                <a:lnTo>
                  <a:pt x="3218121" y="2012654"/>
                </a:lnTo>
                <a:lnTo>
                  <a:pt x="4243939" y="2012654"/>
                </a:lnTo>
                <a:cubicBezTo>
                  <a:pt x="4804231" y="2012654"/>
                  <a:pt x="5257799" y="1562455"/>
                  <a:pt x="5257799" y="1006326"/>
                </a:cubicBezTo>
                <a:cubicBezTo>
                  <a:pt x="5257799" y="450198"/>
                  <a:pt x="4804231" y="0"/>
                  <a:pt x="424393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 w="4534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BB91044-FF36-8FD1-39EC-E2F6483A9AD5}"/>
              </a:ext>
            </a:extLst>
          </p:cNvPr>
          <p:cNvSpPr>
            <a:spLocks noChangeAspect="1"/>
          </p:cNvSpPr>
          <p:nvPr/>
        </p:nvSpPr>
        <p:spPr>
          <a:xfrm>
            <a:off x="3249280" y="2342387"/>
            <a:ext cx="2014871" cy="1190847"/>
          </a:xfrm>
          <a:custGeom>
            <a:avLst/>
            <a:gdLst>
              <a:gd name="connsiteX0" fmla="*/ 256393 w 4029742"/>
              <a:gd name="connsiteY0" fmla="*/ 0 h 2381693"/>
              <a:gd name="connsiteX1" fmla="*/ 512785 w 4029742"/>
              <a:gd name="connsiteY1" fmla="*/ 366822 h 2381693"/>
              <a:gd name="connsiteX2" fmla="*/ 512786 w 4029742"/>
              <a:gd name="connsiteY2" fmla="*/ 366822 h 2381693"/>
              <a:gd name="connsiteX3" fmla="*/ 512786 w 4029742"/>
              <a:gd name="connsiteY3" fmla="*/ 366823 h 2381693"/>
              <a:gd name="connsiteX4" fmla="*/ 2014871 w 4029742"/>
              <a:gd name="connsiteY4" fmla="*/ 1868908 h 2381693"/>
              <a:gd name="connsiteX5" fmla="*/ 3516956 w 4029742"/>
              <a:gd name="connsiteY5" fmla="*/ 366823 h 2381693"/>
              <a:gd name="connsiteX6" fmla="*/ 3516956 w 4029742"/>
              <a:gd name="connsiteY6" fmla="*/ 366822 h 2381693"/>
              <a:gd name="connsiteX7" fmla="*/ 4029742 w 4029742"/>
              <a:gd name="connsiteY7" fmla="*/ 366822 h 2381693"/>
              <a:gd name="connsiteX8" fmla="*/ 4029742 w 4029742"/>
              <a:gd name="connsiteY8" fmla="*/ 366823 h 2381693"/>
              <a:gd name="connsiteX9" fmla="*/ 2014872 w 4029742"/>
              <a:gd name="connsiteY9" fmla="*/ 2381693 h 2381693"/>
              <a:gd name="connsiteX10" fmla="*/ 2 w 4029742"/>
              <a:gd name="connsiteY10" fmla="*/ 366823 h 2381693"/>
              <a:gd name="connsiteX11" fmla="*/ 2 w 4029742"/>
              <a:gd name="connsiteY11" fmla="*/ 366822 h 2381693"/>
              <a:gd name="connsiteX12" fmla="*/ 0 w 4029742"/>
              <a:gd name="connsiteY12" fmla="*/ 366822 h 238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9742" h="2381693">
                <a:moveTo>
                  <a:pt x="256393" y="0"/>
                </a:moveTo>
                <a:lnTo>
                  <a:pt x="512785" y="366822"/>
                </a:lnTo>
                <a:lnTo>
                  <a:pt x="512786" y="366822"/>
                </a:lnTo>
                <a:lnTo>
                  <a:pt x="512786" y="366823"/>
                </a:lnTo>
                <a:cubicBezTo>
                  <a:pt x="512786" y="1196402"/>
                  <a:pt x="1185292" y="1868908"/>
                  <a:pt x="2014871" y="1868908"/>
                </a:cubicBezTo>
                <a:cubicBezTo>
                  <a:pt x="2844450" y="1868908"/>
                  <a:pt x="3516956" y="1196402"/>
                  <a:pt x="3516956" y="366823"/>
                </a:cubicBezTo>
                <a:lnTo>
                  <a:pt x="3516956" y="366822"/>
                </a:lnTo>
                <a:lnTo>
                  <a:pt x="4029742" y="366822"/>
                </a:lnTo>
                <a:lnTo>
                  <a:pt x="4029742" y="366823"/>
                </a:lnTo>
                <a:cubicBezTo>
                  <a:pt x="4029742" y="1479605"/>
                  <a:pt x="3127654" y="2381693"/>
                  <a:pt x="2014872" y="2381693"/>
                </a:cubicBezTo>
                <a:cubicBezTo>
                  <a:pt x="902090" y="2381693"/>
                  <a:pt x="2" y="1479605"/>
                  <a:pt x="2" y="366823"/>
                </a:cubicBezTo>
                <a:lnTo>
                  <a:pt x="2" y="366822"/>
                </a:lnTo>
                <a:lnTo>
                  <a:pt x="0" y="36682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06EB274-6024-241D-AE7D-477B1F0912EC}"/>
              </a:ext>
            </a:extLst>
          </p:cNvPr>
          <p:cNvSpPr>
            <a:spLocks noChangeAspect="1"/>
          </p:cNvSpPr>
          <p:nvPr/>
        </p:nvSpPr>
        <p:spPr>
          <a:xfrm rot="10800000">
            <a:off x="3249280" y="1519472"/>
            <a:ext cx="2014870" cy="1190845"/>
          </a:xfrm>
          <a:custGeom>
            <a:avLst/>
            <a:gdLst>
              <a:gd name="connsiteX0" fmla="*/ 2014870 w 4029740"/>
              <a:gd name="connsiteY0" fmla="*/ 2381690 h 2381690"/>
              <a:gd name="connsiteX1" fmla="*/ 10402 w 4029740"/>
              <a:gd name="connsiteY1" fmla="*/ 572829 h 2381690"/>
              <a:gd name="connsiteX2" fmla="*/ 0 w 4029740"/>
              <a:gd name="connsiteY2" fmla="*/ 366822 h 2381690"/>
              <a:gd name="connsiteX3" fmla="*/ 256393 w 4029740"/>
              <a:gd name="connsiteY3" fmla="*/ 0 h 2381690"/>
              <a:gd name="connsiteX4" fmla="*/ 512785 w 4029740"/>
              <a:gd name="connsiteY4" fmla="*/ 366822 h 2381690"/>
              <a:gd name="connsiteX5" fmla="*/ 512786 w 4029740"/>
              <a:gd name="connsiteY5" fmla="*/ 366822 h 2381690"/>
              <a:gd name="connsiteX6" fmla="*/ 520541 w 4029740"/>
              <a:gd name="connsiteY6" fmla="*/ 520399 h 2381690"/>
              <a:gd name="connsiteX7" fmla="*/ 2014871 w 4029740"/>
              <a:gd name="connsiteY7" fmla="*/ 1868905 h 2381690"/>
              <a:gd name="connsiteX8" fmla="*/ 3509201 w 4029740"/>
              <a:gd name="connsiteY8" fmla="*/ 520399 h 2381690"/>
              <a:gd name="connsiteX9" fmla="*/ 3516955 w 4029740"/>
              <a:gd name="connsiteY9" fmla="*/ 366822 h 2381690"/>
              <a:gd name="connsiteX10" fmla="*/ 3516956 w 4029740"/>
              <a:gd name="connsiteY10" fmla="*/ 366822 h 2381690"/>
              <a:gd name="connsiteX11" fmla="*/ 3773348 w 4029740"/>
              <a:gd name="connsiteY11" fmla="*/ 733644 h 2381690"/>
              <a:gd name="connsiteX12" fmla="*/ 4029740 w 4029740"/>
              <a:gd name="connsiteY12" fmla="*/ 366823 h 2381690"/>
              <a:gd name="connsiteX13" fmla="*/ 4019337 w 4029740"/>
              <a:gd name="connsiteY13" fmla="*/ 572829 h 2381690"/>
              <a:gd name="connsiteX14" fmla="*/ 2014870 w 4029740"/>
              <a:gd name="connsiteY14" fmla="*/ 2381690 h 238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9740" h="2381690">
                <a:moveTo>
                  <a:pt x="2014870" y="2381690"/>
                </a:moveTo>
                <a:cubicBezTo>
                  <a:pt x="971637" y="2381690"/>
                  <a:pt x="113584" y="1588839"/>
                  <a:pt x="10402" y="572829"/>
                </a:cubicBezTo>
                <a:lnTo>
                  <a:pt x="0" y="366822"/>
                </a:lnTo>
                <a:lnTo>
                  <a:pt x="256393" y="0"/>
                </a:lnTo>
                <a:lnTo>
                  <a:pt x="512785" y="366822"/>
                </a:lnTo>
                <a:lnTo>
                  <a:pt x="512786" y="366822"/>
                </a:lnTo>
                <a:lnTo>
                  <a:pt x="520541" y="520399"/>
                </a:lnTo>
                <a:cubicBezTo>
                  <a:pt x="597463" y="1277835"/>
                  <a:pt x="1237140" y="1868905"/>
                  <a:pt x="2014871" y="1868905"/>
                </a:cubicBezTo>
                <a:cubicBezTo>
                  <a:pt x="2792601" y="1868905"/>
                  <a:pt x="3432279" y="1277835"/>
                  <a:pt x="3509201" y="520399"/>
                </a:cubicBezTo>
                <a:lnTo>
                  <a:pt x="3516955" y="366822"/>
                </a:lnTo>
                <a:lnTo>
                  <a:pt x="3516956" y="366822"/>
                </a:lnTo>
                <a:lnTo>
                  <a:pt x="3773348" y="733644"/>
                </a:lnTo>
                <a:lnTo>
                  <a:pt x="4029740" y="366823"/>
                </a:lnTo>
                <a:lnTo>
                  <a:pt x="4019337" y="572829"/>
                </a:lnTo>
                <a:cubicBezTo>
                  <a:pt x="3916156" y="1588839"/>
                  <a:pt x="3058103" y="2381690"/>
                  <a:pt x="2014870" y="238169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21A61C-C633-45B0-7094-CE5BB5E510ED}"/>
              </a:ext>
            </a:extLst>
          </p:cNvPr>
          <p:cNvSpPr txBox="1"/>
          <p:nvPr/>
        </p:nvSpPr>
        <p:spPr>
          <a:xfrm>
            <a:off x="892516" y="635000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a nivel estatal, 2020.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70470B-3B59-9DC5-B236-225876567B17}"/>
              </a:ext>
            </a:extLst>
          </p:cNvPr>
          <p:cNvSpPr txBox="1"/>
          <p:nvPr/>
        </p:nvSpPr>
        <p:spPr>
          <a:xfrm>
            <a:off x="1147314" y="907959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0F52D2-036A-9457-16EE-A9BFCF926C57}"/>
              </a:ext>
            </a:extLst>
          </p:cNvPr>
          <p:cNvSpPr txBox="1"/>
          <p:nvPr/>
        </p:nvSpPr>
        <p:spPr>
          <a:xfrm>
            <a:off x="3657335" y="2104074"/>
            <a:ext cx="12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 Medium" panose="00000600000000000000" pitchFamily="2" charset="0"/>
              </a:rPr>
              <a:t>Estudian en el estado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AB850F-FFE3-1948-2ABE-CC8C26A77AC0}"/>
              </a:ext>
            </a:extLst>
          </p:cNvPr>
          <p:cNvSpPr txBox="1"/>
          <p:nvPr/>
        </p:nvSpPr>
        <p:spPr>
          <a:xfrm>
            <a:off x="3562852" y="251349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32 083 385</a:t>
            </a: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768233FA-6ECA-7D48-B48F-965725E6B66E}"/>
              </a:ext>
            </a:extLst>
          </p:cNvPr>
          <p:cNvSpPr/>
          <p:nvPr/>
        </p:nvSpPr>
        <p:spPr>
          <a:xfrm rot="16140000" flipH="1" flipV="1">
            <a:off x="6182297" y="3777820"/>
            <a:ext cx="316800" cy="252000"/>
          </a:xfrm>
          <a:prstGeom prst="downArrow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atin typeface="Montserrat Medium" panose="00000600000000000000" pitchFamily="2" charset="0"/>
            </a:endParaRP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A40EF533-EF6B-4B39-30E6-E60C0B860817}"/>
              </a:ext>
            </a:extLst>
          </p:cNvPr>
          <p:cNvSpPr/>
          <p:nvPr/>
        </p:nvSpPr>
        <p:spPr>
          <a:xfrm rot="16200000">
            <a:off x="2419327" y="2386800"/>
            <a:ext cx="316800" cy="252000"/>
          </a:xfrm>
          <a:prstGeom prst="downArrow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latin typeface="Montserrat Medium" panose="000006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157F99-61F8-CFB5-85A5-07B1A6CEF727}"/>
              </a:ext>
            </a:extLst>
          </p:cNvPr>
          <p:cNvSpPr txBox="1"/>
          <p:nvPr/>
        </p:nvSpPr>
        <p:spPr>
          <a:xfrm>
            <a:off x="1208895" y="1800474"/>
            <a:ext cx="20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Montserrat Medium" panose="00000600000000000000" pitchFamily="2" charset="0"/>
              </a:rPr>
              <a:t>Entran al estado por motivos de estudio</a:t>
            </a:r>
            <a:endParaRPr lang="es-MX" sz="1200" dirty="0">
              <a:latin typeface="Montserrat Medium" panose="000006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7D01212-64F0-5752-8041-2FA8E67F2F50}"/>
              </a:ext>
            </a:extLst>
          </p:cNvPr>
          <p:cNvSpPr txBox="1"/>
          <p:nvPr/>
        </p:nvSpPr>
        <p:spPr>
          <a:xfrm>
            <a:off x="5507517" y="2476145"/>
            <a:ext cx="20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Montserrat Medium" panose="00000600000000000000" pitchFamily="2" charset="0"/>
              </a:rPr>
              <a:t>Salen de estado por motivos de estudio</a:t>
            </a:r>
            <a:endParaRPr lang="es-MX" sz="1200" dirty="0">
              <a:latin typeface="Montserrat Medium" panose="000006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959F9A2-B141-6789-81EB-FEBB98363BEE}"/>
              </a:ext>
            </a:extLst>
          </p:cNvPr>
          <p:cNvSpPr txBox="1"/>
          <p:nvPr/>
        </p:nvSpPr>
        <p:spPr>
          <a:xfrm>
            <a:off x="6100122" y="325630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683 942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DFF707-FFE2-A2C9-D377-66A6A5A0E3AD}"/>
              </a:ext>
            </a:extLst>
          </p:cNvPr>
          <p:cNvSpPr txBox="1"/>
          <p:nvPr/>
        </p:nvSpPr>
        <p:spPr>
          <a:xfrm>
            <a:off x="1791198" y="2751447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683 942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AB7CF4-FB57-D1A1-D9EC-9E53D9099D45}"/>
              </a:ext>
            </a:extLst>
          </p:cNvPr>
          <p:cNvSpPr txBox="1"/>
          <p:nvPr/>
        </p:nvSpPr>
        <p:spPr>
          <a:xfrm>
            <a:off x="3949701" y="360111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97.9%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CF1A09A-026A-B3BB-A1F9-D8547002FD2C}"/>
              </a:ext>
            </a:extLst>
          </p:cNvPr>
          <p:cNvSpPr txBox="1"/>
          <p:nvPr/>
        </p:nvSpPr>
        <p:spPr>
          <a:xfrm>
            <a:off x="6141810" y="208761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2.08%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CB9ADB-A68D-762C-D37B-61BD1A49A470}"/>
              </a:ext>
            </a:extLst>
          </p:cNvPr>
          <p:cNvSpPr txBox="1"/>
          <p:nvPr/>
        </p:nvSpPr>
        <p:spPr>
          <a:xfrm rot="16200000">
            <a:off x="10504038" y="517003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</p:spTree>
    <p:extLst>
      <p:ext uri="{BB962C8B-B14F-4D97-AF65-F5344CB8AC3E}">
        <p14:creationId xmlns:p14="http://schemas.microsoft.com/office/powerpoint/2010/main" val="131542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EC90644-E973-32A4-A3AC-E5552E40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65" y="1021204"/>
            <a:ext cx="5063190" cy="48155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93B3FE-DBC2-FFD9-EED8-29C425DA031B}"/>
              </a:ext>
            </a:extLst>
          </p:cNvPr>
          <p:cNvSpPr txBox="1"/>
          <p:nvPr/>
        </p:nvSpPr>
        <p:spPr>
          <a:xfrm>
            <a:off x="737888" y="409691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a nivel estatal, 2020.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5CC8AB-04B4-3400-7256-5F41F84AE52C}"/>
              </a:ext>
            </a:extLst>
          </p:cNvPr>
          <p:cNvSpPr txBox="1"/>
          <p:nvPr/>
        </p:nvSpPr>
        <p:spPr>
          <a:xfrm>
            <a:off x="992686" y="68265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52CBB2-069B-5919-7BB0-C3552F4F59E0}"/>
              </a:ext>
            </a:extLst>
          </p:cNvPr>
          <p:cNvSpPr txBox="1"/>
          <p:nvPr/>
        </p:nvSpPr>
        <p:spPr>
          <a:xfrm>
            <a:off x="6494122" y="1740574"/>
            <a:ext cx="3858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solidFill>
                  <a:schemeClr val="accent1">
                    <a:lumMod val="50000"/>
                  </a:schemeClr>
                </a:solidFill>
                <a:latin typeface="Montserrat Medium" panose="00000600000000000000" pitchFamily="2" charset="0"/>
              </a:rPr>
              <a:t>Principales flujos migratorios por estado</a:t>
            </a:r>
          </a:p>
        </p:txBody>
      </p:sp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99C4BA89-FFF1-92C0-8271-3A5A93B5C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611703"/>
              </p:ext>
            </p:extLst>
          </p:nvPr>
        </p:nvGraphicFramePr>
        <p:xfrm>
          <a:off x="6426200" y="2048351"/>
          <a:ext cx="4157663" cy="191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157882" imgH="1919361" progId="Excel.Sheet.12">
                  <p:embed/>
                </p:oleObj>
              </mc:Choice>
              <mc:Fallback>
                <p:oleObj name="Worksheet" r:id="rId3" imgW="4157882" imgH="1919361" progId="Excel.Sheet.12">
                  <p:embed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99C4BA89-FFF1-92C0-8271-3A5A93B5C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6200" y="2048351"/>
                        <a:ext cx="4157663" cy="191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C2504099-A980-52A1-E21D-36D40B2DC64E}"/>
              </a:ext>
            </a:extLst>
          </p:cNvPr>
          <p:cNvSpPr txBox="1"/>
          <p:nvPr/>
        </p:nvSpPr>
        <p:spPr>
          <a:xfrm rot="16200000">
            <a:off x="10504038" y="517003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</p:spTree>
    <p:extLst>
      <p:ext uri="{BB962C8B-B14F-4D97-AF65-F5344CB8AC3E}">
        <p14:creationId xmlns:p14="http://schemas.microsoft.com/office/powerpoint/2010/main" val="347481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5" descr="Line arrow: Horizontal U-turn with solid fill">
            <a:extLst>
              <a:ext uri="{FF2B5EF4-FFF2-40B4-BE49-F238E27FC236}">
                <a16:creationId xmlns:a16="http://schemas.microsoft.com/office/drawing/2014/main" id="{46845D9C-77A0-83C3-A749-8729216874CC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978735" y="2976211"/>
            <a:ext cx="2628900" cy="1006327"/>
          </a:xfrm>
          <a:custGeom>
            <a:avLst/>
            <a:gdLst>
              <a:gd name="connsiteX0" fmla="*/ 0 w 5257799"/>
              <a:gd name="connsiteY0" fmla="*/ 2012654 h 2012654"/>
              <a:gd name="connsiteX1" fmla="*/ 1563747 w 5257799"/>
              <a:gd name="connsiteY1" fmla="*/ 2012654 h 2012654"/>
              <a:gd name="connsiteX2" fmla="*/ 3218121 w 5257799"/>
              <a:gd name="connsiteY2" fmla="*/ 2012654 h 2012654"/>
              <a:gd name="connsiteX3" fmla="*/ 4243939 w 5257799"/>
              <a:gd name="connsiteY3" fmla="*/ 2012654 h 2012654"/>
              <a:gd name="connsiteX4" fmla="*/ 5257799 w 5257799"/>
              <a:gd name="connsiteY4" fmla="*/ 1006326 h 2012654"/>
              <a:gd name="connsiteX5" fmla="*/ 4243939 w 5257799"/>
              <a:gd name="connsiteY5" fmla="*/ 0 h 2012654"/>
              <a:gd name="connsiteX6" fmla="*/ 2940386 w 5257799"/>
              <a:gd name="connsiteY6" fmla="*/ 0 h 2012654"/>
              <a:gd name="connsiteX7" fmla="*/ 2940387 w 5257799"/>
              <a:gd name="connsiteY7" fmla="*/ 2 h 2012654"/>
              <a:gd name="connsiteX8" fmla="*/ 2929985 w 5257799"/>
              <a:gd name="connsiteY8" fmla="*/ 206009 h 2012654"/>
              <a:gd name="connsiteX9" fmla="*/ 2913283 w 5257799"/>
              <a:gd name="connsiteY9" fmla="*/ 317788 h 2012654"/>
              <a:gd name="connsiteX10" fmla="*/ 4238603 w 5257799"/>
              <a:gd name="connsiteY10" fmla="*/ 317788 h 2012654"/>
              <a:gd name="connsiteX11" fmla="*/ 4932297 w 5257799"/>
              <a:gd name="connsiteY11" fmla="*/ 1006326 h 2012654"/>
              <a:gd name="connsiteX12" fmla="*/ 4238603 w 5257799"/>
              <a:gd name="connsiteY12" fmla="*/ 1694866 h 2012654"/>
              <a:gd name="connsiteX13" fmla="*/ 3218121 w 5257799"/>
              <a:gd name="connsiteY13" fmla="*/ 1694866 h 2012654"/>
              <a:gd name="connsiteX14" fmla="*/ 2013585 w 5257799"/>
              <a:gd name="connsiteY14" fmla="*/ 1694866 h 2012654"/>
              <a:gd name="connsiteX15" fmla="*/ 0 w 5257799"/>
              <a:gd name="connsiteY15" fmla="*/ 1694866 h 20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57799" h="2012654">
                <a:moveTo>
                  <a:pt x="0" y="2012654"/>
                </a:moveTo>
                <a:lnTo>
                  <a:pt x="1563747" y="2012654"/>
                </a:lnTo>
                <a:lnTo>
                  <a:pt x="3218121" y="2012654"/>
                </a:lnTo>
                <a:lnTo>
                  <a:pt x="4243939" y="2012654"/>
                </a:lnTo>
                <a:cubicBezTo>
                  <a:pt x="4804231" y="2012654"/>
                  <a:pt x="5257799" y="1562455"/>
                  <a:pt x="5257799" y="1006326"/>
                </a:cubicBezTo>
                <a:cubicBezTo>
                  <a:pt x="5257799" y="450198"/>
                  <a:pt x="4804231" y="0"/>
                  <a:pt x="4243939" y="0"/>
                </a:cubicBezTo>
                <a:lnTo>
                  <a:pt x="2940386" y="0"/>
                </a:lnTo>
                <a:lnTo>
                  <a:pt x="2940387" y="2"/>
                </a:lnTo>
                <a:lnTo>
                  <a:pt x="2929985" y="206009"/>
                </a:lnTo>
                <a:lnTo>
                  <a:pt x="2913283" y="317788"/>
                </a:lnTo>
                <a:lnTo>
                  <a:pt x="4238603" y="317788"/>
                </a:lnTo>
                <a:cubicBezTo>
                  <a:pt x="4622802" y="317788"/>
                  <a:pt x="4932297" y="624982"/>
                  <a:pt x="4932297" y="1006326"/>
                </a:cubicBezTo>
                <a:cubicBezTo>
                  <a:pt x="4932297" y="1387672"/>
                  <a:pt x="4622802" y="1694866"/>
                  <a:pt x="4238603" y="1694866"/>
                </a:cubicBezTo>
                <a:lnTo>
                  <a:pt x="3218121" y="1694866"/>
                </a:lnTo>
                <a:lnTo>
                  <a:pt x="2013585" y="1694866"/>
                </a:lnTo>
                <a:lnTo>
                  <a:pt x="0" y="169486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 w="4534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5" name="Freeform: Shape 26" descr="Line arrow: Horizontal U-turn with solid fill">
            <a:extLst>
              <a:ext uri="{FF2B5EF4-FFF2-40B4-BE49-F238E27FC236}">
                <a16:creationId xmlns:a16="http://schemas.microsoft.com/office/drawing/2014/main" id="{99E618DD-94C5-B8AF-C935-55DCBAA727E1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1320801" y="2434646"/>
            <a:ext cx="2628900" cy="1006327"/>
          </a:xfrm>
          <a:custGeom>
            <a:avLst/>
            <a:gdLst>
              <a:gd name="connsiteX0" fmla="*/ 4243939 w 5257799"/>
              <a:gd name="connsiteY0" fmla="*/ 0 h 2012654"/>
              <a:gd name="connsiteX1" fmla="*/ 2940386 w 5257799"/>
              <a:gd name="connsiteY1" fmla="*/ 0 h 2012654"/>
              <a:gd name="connsiteX2" fmla="*/ 2940387 w 5257799"/>
              <a:gd name="connsiteY2" fmla="*/ 2 h 2012654"/>
              <a:gd name="connsiteX3" fmla="*/ 2929985 w 5257799"/>
              <a:gd name="connsiteY3" fmla="*/ 206009 h 2012654"/>
              <a:gd name="connsiteX4" fmla="*/ 2913283 w 5257799"/>
              <a:gd name="connsiteY4" fmla="*/ 317788 h 2012654"/>
              <a:gd name="connsiteX5" fmla="*/ 4238603 w 5257799"/>
              <a:gd name="connsiteY5" fmla="*/ 317788 h 2012654"/>
              <a:gd name="connsiteX6" fmla="*/ 4932297 w 5257799"/>
              <a:gd name="connsiteY6" fmla="*/ 1006326 h 2012654"/>
              <a:gd name="connsiteX7" fmla="*/ 4238603 w 5257799"/>
              <a:gd name="connsiteY7" fmla="*/ 1694866 h 2012654"/>
              <a:gd name="connsiteX8" fmla="*/ 3218121 w 5257799"/>
              <a:gd name="connsiteY8" fmla="*/ 1694866 h 2012654"/>
              <a:gd name="connsiteX9" fmla="*/ 2013585 w 5257799"/>
              <a:gd name="connsiteY9" fmla="*/ 1694866 h 2012654"/>
              <a:gd name="connsiteX10" fmla="*/ 0 w 5257799"/>
              <a:gd name="connsiteY10" fmla="*/ 1694866 h 2012654"/>
              <a:gd name="connsiteX11" fmla="*/ 0 w 5257799"/>
              <a:gd name="connsiteY11" fmla="*/ 2012654 h 2012654"/>
              <a:gd name="connsiteX12" fmla="*/ 1563747 w 5257799"/>
              <a:gd name="connsiteY12" fmla="*/ 2012654 h 2012654"/>
              <a:gd name="connsiteX13" fmla="*/ 3218121 w 5257799"/>
              <a:gd name="connsiteY13" fmla="*/ 2012654 h 2012654"/>
              <a:gd name="connsiteX14" fmla="*/ 4243939 w 5257799"/>
              <a:gd name="connsiteY14" fmla="*/ 2012654 h 2012654"/>
              <a:gd name="connsiteX15" fmla="*/ 5257799 w 5257799"/>
              <a:gd name="connsiteY15" fmla="*/ 1006326 h 2012654"/>
              <a:gd name="connsiteX16" fmla="*/ 4243939 w 5257799"/>
              <a:gd name="connsiteY16" fmla="*/ 0 h 201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57799" h="2012654">
                <a:moveTo>
                  <a:pt x="4243939" y="0"/>
                </a:moveTo>
                <a:lnTo>
                  <a:pt x="2940386" y="0"/>
                </a:lnTo>
                <a:lnTo>
                  <a:pt x="2940387" y="2"/>
                </a:lnTo>
                <a:lnTo>
                  <a:pt x="2929985" y="206009"/>
                </a:lnTo>
                <a:lnTo>
                  <a:pt x="2913283" y="317788"/>
                </a:lnTo>
                <a:lnTo>
                  <a:pt x="4238603" y="317788"/>
                </a:lnTo>
                <a:cubicBezTo>
                  <a:pt x="4622802" y="317788"/>
                  <a:pt x="4932297" y="624982"/>
                  <a:pt x="4932297" y="1006326"/>
                </a:cubicBezTo>
                <a:cubicBezTo>
                  <a:pt x="4932297" y="1387672"/>
                  <a:pt x="4622802" y="1694866"/>
                  <a:pt x="4238603" y="1694866"/>
                </a:cubicBezTo>
                <a:lnTo>
                  <a:pt x="3218121" y="1694866"/>
                </a:lnTo>
                <a:lnTo>
                  <a:pt x="2013585" y="1694866"/>
                </a:lnTo>
                <a:lnTo>
                  <a:pt x="0" y="1694866"/>
                </a:lnTo>
                <a:lnTo>
                  <a:pt x="0" y="2012654"/>
                </a:lnTo>
                <a:lnTo>
                  <a:pt x="1563747" y="2012654"/>
                </a:lnTo>
                <a:lnTo>
                  <a:pt x="3218121" y="2012654"/>
                </a:lnTo>
                <a:lnTo>
                  <a:pt x="4243939" y="2012654"/>
                </a:lnTo>
                <a:cubicBezTo>
                  <a:pt x="4804231" y="2012654"/>
                  <a:pt x="5257799" y="1562455"/>
                  <a:pt x="5257799" y="1006326"/>
                </a:cubicBezTo>
                <a:cubicBezTo>
                  <a:pt x="5257799" y="450198"/>
                  <a:pt x="4804231" y="0"/>
                  <a:pt x="424393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 w="4534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BB91044-FF36-8FD1-39EC-E2F6483A9AD5}"/>
              </a:ext>
            </a:extLst>
          </p:cNvPr>
          <p:cNvSpPr>
            <a:spLocks noChangeAspect="1"/>
          </p:cNvSpPr>
          <p:nvPr/>
        </p:nvSpPr>
        <p:spPr>
          <a:xfrm>
            <a:off x="3249280" y="2342387"/>
            <a:ext cx="2014871" cy="1190847"/>
          </a:xfrm>
          <a:custGeom>
            <a:avLst/>
            <a:gdLst>
              <a:gd name="connsiteX0" fmla="*/ 256393 w 4029742"/>
              <a:gd name="connsiteY0" fmla="*/ 0 h 2381693"/>
              <a:gd name="connsiteX1" fmla="*/ 512785 w 4029742"/>
              <a:gd name="connsiteY1" fmla="*/ 366822 h 2381693"/>
              <a:gd name="connsiteX2" fmla="*/ 512786 w 4029742"/>
              <a:gd name="connsiteY2" fmla="*/ 366822 h 2381693"/>
              <a:gd name="connsiteX3" fmla="*/ 512786 w 4029742"/>
              <a:gd name="connsiteY3" fmla="*/ 366823 h 2381693"/>
              <a:gd name="connsiteX4" fmla="*/ 2014871 w 4029742"/>
              <a:gd name="connsiteY4" fmla="*/ 1868908 h 2381693"/>
              <a:gd name="connsiteX5" fmla="*/ 3516956 w 4029742"/>
              <a:gd name="connsiteY5" fmla="*/ 366823 h 2381693"/>
              <a:gd name="connsiteX6" fmla="*/ 3516956 w 4029742"/>
              <a:gd name="connsiteY6" fmla="*/ 366822 h 2381693"/>
              <a:gd name="connsiteX7" fmla="*/ 4029742 w 4029742"/>
              <a:gd name="connsiteY7" fmla="*/ 366822 h 2381693"/>
              <a:gd name="connsiteX8" fmla="*/ 4029742 w 4029742"/>
              <a:gd name="connsiteY8" fmla="*/ 366823 h 2381693"/>
              <a:gd name="connsiteX9" fmla="*/ 2014872 w 4029742"/>
              <a:gd name="connsiteY9" fmla="*/ 2381693 h 2381693"/>
              <a:gd name="connsiteX10" fmla="*/ 2 w 4029742"/>
              <a:gd name="connsiteY10" fmla="*/ 366823 h 2381693"/>
              <a:gd name="connsiteX11" fmla="*/ 2 w 4029742"/>
              <a:gd name="connsiteY11" fmla="*/ 366822 h 2381693"/>
              <a:gd name="connsiteX12" fmla="*/ 0 w 4029742"/>
              <a:gd name="connsiteY12" fmla="*/ 366822 h 238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9742" h="2381693">
                <a:moveTo>
                  <a:pt x="256393" y="0"/>
                </a:moveTo>
                <a:lnTo>
                  <a:pt x="512785" y="366822"/>
                </a:lnTo>
                <a:lnTo>
                  <a:pt x="512786" y="366822"/>
                </a:lnTo>
                <a:lnTo>
                  <a:pt x="512786" y="366823"/>
                </a:lnTo>
                <a:cubicBezTo>
                  <a:pt x="512786" y="1196402"/>
                  <a:pt x="1185292" y="1868908"/>
                  <a:pt x="2014871" y="1868908"/>
                </a:cubicBezTo>
                <a:cubicBezTo>
                  <a:pt x="2844450" y="1868908"/>
                  <a:pt x="3516956" y="1196402"/>
                  <a:pt x="3516956" y="366823"/>
                </a:cubicBezTo>
                <a:lnTo>
                  <a:pt x="3516956" y="366822"/>
                </a:lnTo>
                <a:lnTo>
                  <a:pt x="4029742" y="366822"/>
                </a:lnTo>
                <a:lnTo>
                  <a:pt x="4029742" y="366823"/>
                </a:lnTo>
                <a:cubicBezTo>
                  <a:pt x="4029742" y="1479605"/>
                  <a:pt x="3127654" y="2381693"/>
                  <a:pt x="2014872" y="2381693"/>
                </a:cubicBezTo>
                <a:cubicBezTo>
                  <a:pt x="902090" y="2381693"/>
                  <a:pt x="2" y="1479605"/>
                  <a:pt x="2" y="366823"/>
                </a:cubicBezTo>
                <a:lnTo>
                  <a:pt x="2" y="366822"/>
                </a:lnTo>
                <a:lnTo>
                  <a:pt x="0" y="36682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06EB274-6024-241D-AE7D-477B1F0912EC}"/>
              </a:ext>
            </a:extLst>
          </p:cNvPr>
          <p:cNvSpPr>
            <a:spLocks noChangeAspect="1"/>
          </p:cNvSpPr>
          <p:nvPr/>
        </p:nvSpPr>
        <p:spPr>
          <a:xfrm rot="10800000">
            <a:off x="3249280" y="1519472"/>
            <a:ext cx="2014870" cy="1190845"/>
          </a:xfrm>
          <a:custGeom>
            <a:avLst/>
            <a:gdLst>
              <a:gd name="connsiteX0" fmla="*/ 2014870 w 4029740"/>
              <a:gd name="connsiteY0" fmla="*/ 2381690 h 2381690"/>
              <a:gd name="connsiteX1" fmla="*/ 10402 w 4029740"/>
              <a:gd name="connsiteY1" fmla="*/ 572829 h 2381690"/>
              <a:gd name="connsiteX2" fmla="*/ 0 w 4029740"/>
              <a:gd name="connsiteY2" fmla="*/ 366822 h 2381690"/>
              <a:gd name="connsiteX3" fmla="*/ 256393 w 4029740"/>
              <a:gd name="connsiteY3" fmla="*/ 0 h 2381690"/>
              <a:gd name="connsiteX4" fmla="*/ 512785 w 4029740"/>
              <a:gd name="connsiteY4" fmla="*/ 366822 h 2381690"/>
              <a:gd name="connsiteX5" fmla="*/ 512786 w 4029740"/>
              <a:gd name="connsiteY5" fmla="*/ 366822 h 2381690"/>
              <a:gd name="connsiteX6" fmla="*/ 520541 w 4029740"/>
              <a:gd name="connsiteY6" fmla="*/ 520399 h 2381690"/>
              <a:gd name="connsiteX7" fmla="*/ 2014871 w 4029740"/>
              <a:gd name="connsiteY7" fmla="*/ 1868905 h 2381690"/>
              <a:gd name="connsiteX8" fmla="*/ 3509201 w 4029740"/>
              <a:gd name="connsiteY8" fmla="*/ 520399 h 2381690"/>
              <a:gd name="connsiteX9" fmla="*/ 3516955 w 4029740"/>
              <a:gd name="connsiteY9" fmla="*/ 366822 h 2381690"/>
              <a:gd name="connsiteX10" fmla="*/ 3516956 w 4029740"/>
              <a:gd name="connsiteY10" fmla="*/ 366822 h 2381690"/>
              <a:gd name="connsiteX11" fmla="*/ 3773348 w 4029740"/>
              <a:gd name="connsiteY11" fmla="*/ 733644 h 2381690"/>
              <a:gd name="connsiteX12" fmla="*/ 4029740 w 4029740"/>
              <a:gd name="connsiteY12" fmla="*/ 366823 h 2381690"/>
              <a:gd name="connsiteX13" fmla="*/ 4019337 w 4029740"/>
              <a:gd name="connsiteY13" fmla="*/ 572829 h 2381690"/>
              <a:gd name="connsiteX14" fmla="*/ 2014870 w 4029740"/>
              <a:gd name="connsiteY14" fmla="*/ 2381690 h 238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9740" h="2381690">
                <a:moveTo>
                  <a:pt x="2014870" y="2381690"/>
                </a:moveTo>
                <a:cubicBezTo>
                  <a:pt x="971637" y="2381690"/>
                  <a:pt x="113584" y="1588839"/>
                  <a:pt x="10402" y="572829"/>
                </a:cubicBezTo>
                <a:lnTo>
                  <a:pt x="0" y="366822"/>
                </a:lnTo>
                <a:lnTo>
                  <a:pt x="256393" y="0"/>
                </a:lnTo>
                <a:lnTo>
                  <a:pt x="512785" y="366822"/>
                </a:lnTo>
                <a:lnTo>
                  <a:pt x="512786" y="366822"/>
                </a:lnTo>
                <a:lnTo>
                  <a:pt x="520541" y="520399"/>
                </a:lnTo>
                <a:cubicBezTo>
                  <a:pt x="597463" y="1277835"/>
                  <a:pt x="1237140" y="1868905"/>
                  <a:pt x="2014871" y="1868905"/>
                </a:cubicBezTo>
                <a:cubicBezTo>
                  <a:pt x="2792601" y="1868905"/>
                  <a:pt x="3432279" y="1277835"/>
                  <a:pt x="3509201" y="520399"/>
                </a:cubicBezTo>
                <a:lnTo>
                  <a:pt x="3516955" y="366822"/>
                </a:lnTo>
                <a:lnTo>
                  <a:pt x="3516956" y="366822"/>
                </a:lnTo>
                <a:lnTo>
                  <a:pt x="3773348" y="733644"/>
                </a:lnTo>
                <a:lnTo>
                  <a:pt x="4029740" y="366823"/>
                </a:lnTo>
                <a:lnTo>
                  <a:pt x="4019337" y="572829"/>
                </a:lnTo>
                <a:cubicBezTo>
                  <a:pt x="3916156" y="1588839"/>
                  <a:pt x="3058103" y="2381690"/>
                  <a:pt x="2014870" y="238169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21A61C-C633-45B0-7094-CE5BB5E510ED}"/>
              </a:ext>
            </a:extLst>
          </p:cNvPr>
          <p:cNvSpPr txBox="1"/>
          <p:nvPr/>
        </p:nvSpPr>
        <p:spPr>
          <a:xfrm>
            <a:off x="892516" y="635000"/>
            <a:ext cx="650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Ciudad de México, 2020.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70470B-3B59-9DC5-B236-225876567B17}"/>
              </a:ext>
            </a:extLst>
          </p:cNvPr>
          <p:cNvSpPr txBox="1"/>
          <p:nvPr/>
        </p:nvSpPr>
        <p:spPr>
          <a:xfrm>
            <a:off x="984819" y="907345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0F52D2-036A-9457-16EE-A9BFCF926C57}"/>
              </a:ext>
            </a:extLst>
          </p:cNvPr>
          <p:cNvSpPr txBox="1"/>
          <p:nvPr/>
        </p:nvSpPr>
        <p:spPr>
          <a:xfrm>
            <a:off x="3657335" y="2104074"/>
            <a:ext cx="123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 Medium" panose="00000600000000000000" pitchFamily="2" charset="0"/>
              </a:rPr>
              <a:t>Estudian en el estado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AB850F-FFE3-1948-2ABE-CC8C26A77AC0}"/>
              </a:ext>
            </a:extLst>
          </p:cNvPr>
          <p:cNvSpPr txBox="1"/>
          <p:nvPr/>
        </p:nvSpPr>
        <p:spPr>
          <a:xfrm>
            <a:off x="3657334" y="254084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2 106 242</a:t>
            </a: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768233FA-6ECA-7D48-B48F-965725E6B66E}"/>
              </a:ext>
            </a:extLst>
          </p:cNvPr>
          <p:cNvSpPr/>
          <p:nvPr/>
        </p:nvSpPr>
        <p:spPr>
          <a:xfrm rot="16140000" flipH="1" flipV="1">
            <a:off x="6182297" y="3777820"/>
            <a:ext cx="316800" cy="252000"/>
          </a:xfrm>
          <a:prstGeom prst="downArrow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latin typeface="Montserrat Medium" panose="00000600000000000000" pitchFamily="2" charset="0"/>
            </a:endParaRP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A40EF533-EF6B-4B39-30E6-E60C0B860817}"/>
              </a:ext>
            </a:extLst>
          </p:cNvPr>
          <p:cNvSpPr/>
          <p:nvPr/>
        </p:nvSpPr>
        <p:spPr>
          <a:xfrm rot="16200000">
            <a:off x="2419327" y="2386800"/>
            <a:ext cx="316800" cy="252000"/>
          </a:xfrm>
          <a:prstGeom prst="downArrow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latin typeface="Montserrat Medium" panose="000006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157F99-61F8-CFB5-85A5-07B1A6CEF727}"/>
              </a:ext>
            </a:extLst>
          </p:cNvPr>
          <p:cNvSpPr txBox="1"/>
          <p:nvPr/>
        </p:nvSpPr>
        <p:spPr>
          <a:xfrm>
            <a:off x="1208895" y="1800474"/>
            <a:ext cx="20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Montserrat Medium" panose="00000600000000000000" pitchFamily="2" charset="0"/>
              </a:rPr>
              <a:t>Entran al estado por motivos de estudio</a:t>
            </a:r>
            <a:endParaRPr lang="es-MX" sz="1200" dirty="0">
              <a:latin typeface="Montserrat Medium" panose="000006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7D01212-64F0-5752-8041-2FA8E67F2F50}"/>
              </a:ext>
            </a:extLst>
          </p:cNvPr>
          <p:cNvSpPr txBox="1"/>
          <p:nvPr/>
        </p:nvSpPr>
        <p:spPr>
          <a:xfrm>
            <a:off x="5507517" y="2476145"/>
            <a:ext cx="20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Montserrat Medium" panose="00000600000000000000" pitchFamily="2" charset="0"/>
              </a:rPr>
              <a:t>Salen de estado por motivos de estudio</a:t>
            </a:r>
            <a:endParaRPr lang="es-MX" sz="1200" dirty="0">
              <a:latin typeface="Montserrat Medium" panose="000006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959F9A2-B141-6789-81EB-FEBB98363BEE}"/>
              </a:ext>
            </a:extLst>
          </p:cNvPr>
          <p:cNvSpPr txBox="1"/>
          <p:nvPr/>
        </p:nvSpPr>
        <p:spPr>
          <a:xfrm>
            <a:off x="6252131" y="329470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71 779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DFF707-FFE2-A2C9-D377-66A6A5A0E3AD}"/>
              </a:ext>
            </a:extLst>
          </p:cNvPr>
          <p:cNvSpPr txBox="1"/>
          <p:nvPr/>
        </p:nvSpPr>
        <p:spPr>
          <a:xfrm>
            <a:off x="1750611" y="275144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360 266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AB7CF4-FB57-D1A1-D9EC-9E53D9099D45}"/>
              </a:ext>
            </a:extLst>
          </p:cNvPr>
          <p:cNvSpPr txBox="1"/>
          <p:nvPr/>
        </p:nvSpPr>
        <p:spPr>
          <a:xfrm>
            <a:off x="3934450" y="361320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96.7%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CF1A09A-026A-B3BB-A1F9-D8547002FD2C}"/>
              </a:ext>
            </a:extLst>
          </p:cNvPr>
          <p:cNvSpPr txBox="1"/>
          <p:nvPr/>
        </p:nvSpPr>
        <p:spPr>
          <a:xfrm>
            <a:off x="6141810" y="2087613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/>
                </a:solidFill>
                <a:latin typeface="Montserrat Medium" panose="00000600000000000000" pitchFamily="2" charset="0"/>
              </a:rPr>
              <a:t>3.3%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8251D61-6AAA-3C67-B90D-0020035965FA}"/>
              </a:ext>
            </a:extLst>
          </p:cNvPr>
          <p:cNvSpPr txBox="1"/>
          <p:nvPr/>
        </p:nvSpPr>
        <p:spPr>
          <a:xfrm rot="16200000">
            <a:off x="10504038" y="517003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</p:spTree>
    <p:extLst>
      <p:ext uri="{BB962C8B-B14F-4D97-AF65-F5344CB8AC3E}">
        <p14:creationId xmlns:p14="http://schemas.microsoft.com/office/powerpoint/2010/main" val="116495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69DA4B8-F57E-C1E0-BC8E-18AFFFB1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82" y="1181345"/>
            <a:ext cx="5032718" cy="5040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A24E671-9676-6CF1-5FE3-ED5E72FAE113}"/>
              </a:ext>
            </a:extLst>
          </p:cNvPr>
          <p:cNvSpPr txBox="1"/>
          <p:nvPr/>
        </p:nvSpPr>
        <p:spPr>
          <a:xfrm>
            <a:off x="878669" y="298101"/>
            <a:ext cx="650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Ciudad de México, 2020.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DEE4D6-F2BB-D1A7-23C1-D11942500F96}"/>
              </a:ext>
            </a:extLst>
          </p:cNvPr>
          <p:cNvSpPr txBox="1"/>
          <p:nvPr/>
        </p:nvSpPr>
        <p:spPr>
          <a:xfrm>
            <a:off x="970972" y="57044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AA1F7F8-568C-FD20-FEFA-BC3F493A71AB}"/>
              </a:ext>
            </a:extLst>
          </p:cNvPr>
          <p:cNvSpPr txBox="1"/>
          <p:nvPr/>
        </p:nvSpPr>
        <p:spPr>
          <a:xfrm>
            <a:off x="6381579" y="1998682"/>
            <a:ext cx="5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accent1">
                    <a:lumMod val="50000"/>
                  </a:schemeClr>
                </a:solidFill>
                <a:latin typeface="Montserrat Medium" panose="00000600000000000000" pitchFamily="2" charset="0"/>
              </a:rPr>
              <a:t>Principales flujos migratorios de la Ciudad de México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3C4BD5-3A99-9889-6111-42F6A825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487" y="2315457"/>
            <a:ext cx="4743450" cy="13858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E1379D7-EFDF-178A-B15B-456B213C0CB7}"/>
              </a:ext>
            </a:extLst>
          </p:cNvPr>
          <p:cNvSpPr txBox="1"/>
          <p:nvPr/>
        </p:nvSpPr>
        <p:spPr>
          <a:xfrm rot="16200000">
            <a:off x="10504038" y="5170038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estatal</a:t>
            </a:r>
          </a:p>
        </p:txBody>
      </p:sp>
    </p:spTree>
    <p:extLst>
      <p:ext uri="{BB962C8B-B14F-4D97-AF65-F5344CB8AC3E}">
        <p14:creationId xmlns:p14="http://schemas.microsoft.com/office/powerpoint/2010/main" val="289061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FD42880-4CE3-F2DD-4D1B-811E2657FE3B}"/>
              </a:ext>
            </a:extLst>
          </p:cNvPr>
          <p:cNvSpPr txBox="1"/>
          <p:nvPr/>
        </p:nvSpPr>
        <p:spPr>
          <a:xfrm>
            <a:off x="878669" y="298101"/>
            <a:ext cx="650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Ciudad de México,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F96187-70A6-AB71-1D61-4279B8D20B04}"/>
              </a:ext>
            </a:extLst>
          </p:cNvPr>
          <p:cNvSpPr txBox="1"/>
          <p:nvPr/>
        </p:nvSpPr>
        <p:spPr>
          <a:xfrm>
            <a:off x="970972" y="57044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260982-061D-FF0B-3EAD-E7ECE2734960}"/>
              </a:ext>
            </a:extLst>
          </p:cNvPr>
          <p:cNvSpPr txBox="1"/>
          <p:nvPr/>
        </p:nvSpPr>
        <p:spPr>
          <a:xfrm rot="16200000">
            <a:off x="10160996" y="4818980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municipal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436B159-2B7C-3EEB-BC14-8E03748392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688" y="1088606"/>
            <a:ext cx="5594303" cy="540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3377C9-38F4-28A1-448A-54BE7072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03" y="1952662"/>
            <a:ext cx="4786313" cy="367188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419343A-77B3-961A-4030-94A40190A43E}"/>
              </a:ext>
            </a:extLst>
          </p:cNvPr>
          <p:cNvSpPr txBox="1"/>
          <p:nvPr/>
        </p:nvSpPr>
        <p:spPr>
          <a:xfrm>
            <a:off x="6282200" y="1675663"/>
            <a:ext cx="5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accent1">
                    <a:lumMod val="50000"/>
                  </a:schemeClr>
                </a:solidFill>
                <a:latin typeface="Montserrat Medium" panose="00000600000000000000" pitchFamily="2" charset="0"/>
              </a:rPr>
              <a:t>Principales flujos migratorios de la Ciudad de México</a:t>
            </a:r>
          </a:p>
        </p:txBody>
      </p:sp>
    </p:spTree>
    <p:extLst>
      <p:ext uri="{BB962C8B-B14F-4D97-AF65-F5344CB8AC3E}">
        <p14:creationId xmlns:p14="http://schemas.microsoft.com/office/powerpoint/2010/main" val="239853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3470B81-372C-AA56-422B-2449997B8D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3757" y="1025501"/>
            <a:ext cx="4856851" cy="5400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6AB467-75FA-CCCA-3925-56344F099169}"/>
              </a:ext>
            </a:extLst>
          </p:cNvPr>
          <p:cNvSpPr txBox="1"/>
          <p:nvPr/>
        </p:nvSpPr>
        <p:spPr>
          <a:xfrm>
            <a:off x="878669" y="298101"/>
            <a:ext cx="650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Ciudad de México, 2020.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880F14E-DF15-2E71-F9EB-E33BF7D4AE1C}"/>
              </a:ext>
            </a:extLst>
          </p:cNvPr>
          <p:cNvSpPr txBox="1"/>
          <p:nvPr/>
        </p:nvSpPr>
        <p:spPr>
          <a:xfrm>
            <a:off x="970972" y="57044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6A7D0E-8783-4CA5-A376-A03CF8A85B39}"/>
              </a:ext>
            </a:extLst>
          </p:cNvPr>
          <p:cNvSpPr txBox="1"/>
          <p:nvPr/>
        </p:nvSpPr>
        <p:spPr>
          <a:xfrm rot="16200000">
            <a:off x="9663263" y="4329263"/>
            <a:ext cx="4472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</a:t>
            </a:r>
            <a:r>
              <a:rPr lang="es-MX" sz="3200" dirty="0" err="1">
                <a:solidFill>
                  <a:srgbClr val="797979"/>
                </a:solidFill>
                <a:latin typeface="Montserrat SemiBold" panose="00000700000000000000" pitchFamily="2" charset="0"/>
              </a:rPr>
              <a:t>intramunicipal</a:t>
            </a:r>
            <a:endParaRPr lang="es-MX" sz="3200" dirty="0">
              <a:solidFill>
                <a:srgbClr val="797979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C8058A-B53C-2AA5-A803-7112DC7D8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729" y="2270557"/>
            <a:ext cx="4524375" cy="290988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7CD40CF-B4FB-C773-D110-6125F0A88FEB}"/>
              </a:ext>
            </a:extLst>
          </p:cNvPr>
          <p:cNvSpPr txBox="1"/>
          <p:nvPr/>
        </p:nvSpPr>
        <p:spPr>
          <a:xfrm>
            <a:off x="6321394" y="1993558"/>
            <a:ext cx="5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accent1">
                    <a:lumMod val="50000"/>
                  </a:schemeClr>
                </a:solidFill>
                <a:latin typeface="Montserrat Medium" panose="00000600000000000000" pitchFamily="2" charset="0"/>
              </a:rPr>
              <a:t>Principales flujos migratorios de la Ciudad de México</a:t>
            </a:r>
          </a:p>
        </p:txBody>
      </p:sp>
    </p:spTree>
    <p:extLst>
      <p:ext uri="{BB962C8B-B14F-4D97-AF65-F5344CB8AC3E}">
        <p14:creationId xmlns:p14="http://schemas.microsoft.com/office/powerpoint/2010/main" val="177401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983ACE-A8D7-10C0-BD6B-D6311FDBD2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12" y="1083922"/>
            <a:ext cx="5136687" cy="5400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22CB60-DE99-3FF7-0A8B-1E58F5D61B1B}"/>
              </a:ext>
            </a:extLst>
          </p:cNvPr>
          <p:cNvSpPr txBox="1"/>
          <p:nvPr/>
        </p:nvSpPr>
        <p:spPr>
          <a:xfrm>
            <a:off x="716109" y="374078"/>
            <a:ext cx="650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Ciudad de México, 2020.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D203BD-5980-CE98-8ED2-7A19F5DD2FD7}"/>
              </a:ext>
            </a:extLst>
          </p:cNvPr>
          <p:cNvSpPr txBox="1"/>
          <p:nvPr/>
        </p:nvSpPr>
        <p:spPr>
          <a:xfrm>
            <a:off x="808412" y="646423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8500DD-224A-0142-F81B-6567431A4EE0}"/>
              </a:ext>
            </a:extLst>
          </p:cNvPr>
          <p:cNvSpPr txBox="1"/>
          <p:nvPr/>
        </p:nvSpPr>
        <p:spPr>
          <a:xfrm rot="16200000">
            <a:off x="9660057" y="4329263"/>
            <a:ext cx="4479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intermunicipal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615B5E-2652-070D-8AF2-F739A1BA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57" y="2382095"/>
            <a:ext cx="3819525" cy="20050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E9857F8-268F-CE92-4C08-EB60A6053A28}"/>
              </a:ext>
            </a:extLst>
          </p:cNvPr>
          <p:cNvSpPr txBox="1"/>
          <p:nvPr/>
        </p:nvSpPr>
        <p:spPr>
          <a:xfrm>
            <a:off x="6633123" y="2105096"/>
            <a:ext cx="503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accent1">
                    <a:lumMod val="50000"/>
                  </a:schemeClr>
                </a:solidFill>
                <a:latin typeface="Montserrat Medium" panose="00000600000000000000" pitchFamily="2" charset="0"/>
              </a:rPr>
              <a:t>Principales flujos migratorios de la Ciudad de México</a:t>
            </a:r>
          </a:p>
        </p:txBody>
      </p:sp>
    </p:spTree>
    <p:extLst>
      <p:ext uri="{BB962C8B-B14F-4D97-AF65-F5344CB8AC3E}">
        <p14:creationId xmlns:p14="http://schemas.microsoft.com/office/powerpoint/2010/main" val="1054953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FD42880-4CE3-F2DD-4D1B-811E2657FE3B}"/>
              </a:ext>
            </a:extLst>
          </p:cNvPr>
          <p:cNvSpPr txBox="1"/>
          <p:nvPr/>
        </p:nvSpPr>
        <p:spPr>
          <a:xfrm>
            <a:off x="878669" y="298101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Montserrat SemiBold" panose="00000700000000000000" pitchFamily="2" charset="0"/>
              </a:rPr>
              <a:t>Movilidad estudiantil para la ZMVM, 2020.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F96187-70A6-AB71-1D61-4279B8D20B04}"/>
              </a:ext>
            </a:extLst>
          </p:cNvPr>
          <p:cNvSpPr txBox="1"/>
          <p:nvPr/>
        </p:nvSpPr>
        <p:spPr>
          <a:xfrm>
            <a:off x="970972" y="570446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Población de 3 años y más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260982-061D-FF0B-3EAD-E7ECE2734960}"/>
              </a:ext>
            </a:extLst>
          </p:cNvPr>
          <p:cNvSpPr txBox="1"/>
          <p:nvPr/>
        </p:nvSpPr>
        <p:spPr>
          <a:xfrm rot="16200000">
            <a:off x="10160996" y="4818980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797979"/>
                </a:solidFill>
                <a:latin typeface="Montserrat SemiBold" panose="00000700000000000000" pitchFamily="2" charset="0"/>
              </a:rPr>
              <a:t>Nivel municipal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708BD84-03C5-6094-C632-8A3EE691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42" y="939778"/>
            <a:ext cx="632081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128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iolet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305</Words>
  <Application>Microsoft Office PowerPoint</Application>
  <PresentationFormat>Panorámica</PresentationFormat>
  <Paragraphs>58</Paragraphs>
  <Slides>12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Montserrat Medium</vt:lpstr>
      <vt:lpstr>Montserrat SemiBold</vt:lpstr>
      <vt:lpstr>Tema de Office</vt:lpstr>
      <vt:lpstr>Worksheet</vt:lpstr>
      <vt:lpstr>Prontuario de migración interna de México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Villasana Ocampo</dc:creator>
  <cp:lastModifiedBy>Diana Villasana Ocampo</cp:lastModifiedBy>
  <cp:revision>10</cp:revision>
  <dcterms:created xsi:type="dcterms:W3CDTF">2023-09-19T19:31:36Z</dcterms:created>
  <dcterms:modified xsi:type="dcterms:W3CDTF">2023-10-04T02:55:47Z</dcterms:modified>
</cp:coreProperties>
</file>